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D7D7D8"/>
          </a:solidFill>
        </a:fill>
      </a:tcStyle>
    </a:wholeTbl>
    <a:band2H>
      <a:tcTxStyle/>
      <a:tcStyle>
        <a:tcBdr/>
        <a:fill>
          <a:solidFill>
            <a:srgbClr val="ECECEC"/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F0F0F1"/>
          </a:solidFill>
        </a:fill>
      </a:tcStyle>
    </a:wholeTbl>
    <a:band2H>
      <a:tcTxStyle/>
      <a:tcStyle>
        <a:tcBdr/>
        <a:fill>
          <a:solidFill>
            <a:srgbClr val="F8F8F8"/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4">
              <a:lumOff val="4705"/>
            </a:schemeClr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4">
              <a:lumOff val="4705"/>
            </a:schemeClr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4">
              <a:lumOff val="4705"/>
            </a:schemeClr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34" name="Shape 4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124700" y="2181725"/>
            <a:ext cx="3222793" cy="467627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1143000" y="1828800"/>
            <a:ext cx="3318043" cy="50292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870370" y="1828800"/>
            <a:ext cx="3318043" cy="50292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01335" y="3814353"/>
            <a:ext cx="2122792" cy="304364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3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3627118" y="3814353"/>
            <a:ext cx="2122792" cy="304364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4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442090" y="3814353"/>
            <a:ext cx="2122792" cy="304364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5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9167872" y="3814353"/>
            <a:ext cx="2122792" cy="304364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icture Placeholder 7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39243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6096000" cy="39243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2" name="Picture Placeholder 7"/>
          <p:cNvSpPr>
            <a:spLocks noGrp="1"/>
          </p:cNvSpPr>
          <p:nvPr>
            <p:ph type="pic" sz="half" idx="22"/>
          </p:nvPr>
        </p:nvSpPr>
        <p:spPr>
          <a:xfrm>
            <a:off x="6096000" y="0"/>
            <a:ext cx="6096000" cy="39243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icture Placeholder 7"/>
          <p:cNvSpPr>
            <a:spLocks noGrp="1"/>
          </p:cNvSpPr>
          <p:nvPr>
            <p:ph type="pic" sz="half" idx="21"/>
          </p:nvPr>
        </p:nvSpPr>
        <p:spPr>
          <a:xfrm>
            <a:off x="6096000" y="2423884"/>
            <a:ext cx="6096000" cy="39243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icture Placeholder 5"/>
          <p:cNvSpPr>
            <a:spLocks noGrp="1"/>
          </p:cNvSpPr>
          <p:nvPr>
            <p:ph type="pic" sz="half" idx="21"/>
          </p:nvPr>
        </p:nvSpPr>
        <p:spPr>
          <a:xfrm>
            <a:off x="290286" y="257628"/>
            <a:ext cx="3744001" cy="634274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9" name="Picture Placeholder 5"/>
          <p:cNvSpPr>
            <a:spLocks noGrp="1"/>
          </p:cNvSpPr>
          <p:nvPr>
            <p:ph type="pic" sz="half" idx="22"/>
          </p:nvPr>
        </p:nvSpPr>
        <p:spPr>
          <a:xfrm>
            <a:off x="4223999" y="257628"/>
            <a:ext cx="3744002" cy="634274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0" name="Picture Placeholder 5"/>
          <p:cNvSpPr>
            <a:spLocks noGrp="1"/>
          </p:cNvSpPr>
          <p:nvPr>
            <p:ph type="pic" sz="half" idx="23"/>
          </p:nvPr>
        </p:nvSpPr>
        <p:spPr>
          <a:xfrm>
            <a:off x="8157713" y="257628"/>
            <a:ext cx="3744001" cy="634274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icture Placeholder 5"/>
          <p:cNvSpPr>
            <a:spLocks noGrp="1"/>
          </p:cNvSpPr>
          <p:nvPr>
            <p:ph type="pic" sz="half" idx="21"/>
          </p:nvPr>
        </p:nvSpPr>
        <p:spPr>
          <a:xfrm>
            <a:off x="362858" y="593271"/>
            <a:ext cx="4804229" cy="56714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9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8113486" y="4068231"/>
            <a:ext cx="2358573" cy="278432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6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icture Placeholder 5"/>
          <p:cNvSpPr>
            <a:spLocks noGrp="1"/>
          </p:cNvSpPr>
          <p:nvPr>
            <p:ph type="pic" idx="21"/>
          </p:nvPr>
        </p:nvSpPr>
        <p:spPr>
          <a:xfrm>
            <a:off x="0" y="0"/>
            <a:ext cx="5399314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6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  <a:endParaRPr/>
          </a:p>
        </p:txBody>
      </p:sp>
      <p:sp>
        <p:nvSpPr>
          <p:cNvPr id="17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809894" y="-2"/>
            <a:ext cx="3426824" cy="434993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77" name="TextBox 3"/>
          <p:cNvSpPr txBox="1"/>
          <p:nvPr/>
        </p:nvSpPr>
        <p:spPr>
          <a:xfrm>
            <a:off x="7908732" y="601589"/>
            <a:ext cx="680212" cy="915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9500" b="1">
                <a:solidFill>
                  <a:schemeClr val="accent4"/>
                </a:solidFill>
              </a:defRPr>
            </a:lvl1pPr>
          </a:lstStyle>
          <a:p>
            <a:r>
              <a:t>“</a:t>
            </a:r>
          </a:p>
        </p:txBody>
      </p:sp>
      <p:sp>
        <p:nvSpPr>
          <p:cNvPr id="17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icture Placeholder 6"/>
          <p:cNvSpPr>
            <a:spLocks noGrp="1"/>
          </p:cNvSpPr>
          <p:nvPr>
            <p:ph type="pic" idx="2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icture Placeholder 6"/>
          <p:cNvSpPr>
            <a:spLocks noGrp="1"/>
          </p:cNvSpPr>
          <p:nvPr>
            <p:ph type="pic" sz="half" idx="21"/>
          </p:nvPr>
        </p:nvSpPr>
        <p:spPr>
          <a:xfrm>
            <a:off x="5808073" y="0"/>
            <a:ext cx="3814356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4" name="Picture Placeholder 6"/>
          <p:cNvSpPr>
            <a:spLocks noGrp="1"/>
          </p:cNvSpPr>
          <p:nvPr>
            <p:ph type="pic" sz="half" idx="22"/>
          </p:nvPr>
        </p:nvSpPr>
        <p:spPr>
          <a:xfrm>
            <a:off x="9622428" y="0"/>
            <a:ext cx="2569573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icture Placeholder 6"/>
          <p:cNvSpPr>
            <a:spLocks noGrp="1"/>
          </p:cNvSpPr>
          <p:nvPr>
            <p:ph type="pic" sz="half" idx="21"/>
          </p:nvPr>
        </p:nvSpPr>
        <p:spPr>
          <a:xfrm>
            <a:off x="0" y="628650"/>
            <a:ext cx="5448300" cy="56007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3" name="Picture Placeholder 6"/>
          <p:cNvSpPr>
            <a:spLocks noGrp="1"/>
          </p:cNvSpPr>
          <p:nvPr>
            <p:ph type="pic" sz="half" idx="22"/>
          </p:nvPr>
        </p:nvSpPr>
        <p:spPr>
          <a:xfrm>
            <a:off x="6743702" y="628650"/>
            <a:ext cx="5448301" cy="56007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 5"/>
          <p:cNvSpPr/>
          <p:nvPr/>
        </p:nvSpPr>
        <p:spPr>
          <a:xfrm>
            <a:off x="323850" y="266700"/>
            <a:ext cx="3143250" cy="63246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  <a:endParaRPr/>
          </a:p>
        </p:txBody>
      </p:sp>
      <p:sp>
        <p:nvSpPr>
          <p:cNvPr id="212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1895475" y="1485900"/>
            <a:ext cx="4095750" cy="38862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1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icture Placeholder 6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21" name="Picture Placeholder 8"/>
          <p:cNvSpPr>
            <a:spLocks noGrp="1"/>
          </p:cNvSpPr>
          <p:nvPr>
            <p:ph type="pic" sz="half" idx="22"/>
          </p:nvPr>
        </p:nvSpPr>
        <p:spPr>
          <a:xfrm>
            <a:off x="3624262" y="1147762"/>
            <a:ext cx="4943476" cy="456247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2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icture Placeholder 8"/>
          <p:cNvSpPr>
            <a:spLocks noGrp="1"/>
          </p:cNvSpPr>
          <p:nvPr>
            <p:ph type="pic" sz="half" idx="21"/>
          </p:nvPr>
        </p:nvSpPr>
        <p:spPr>
          <a:xfrm>
            <a:off x="6454547" y="624113"/>
            <a:ext cx="4943476" cy="38669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icture Placeholder 6"/>
          <p:cNvSpPr>
            <a:spLocks noGrp="1"/>
          </p:cNvSpPr>
          <p:nvPr>
            <p:ph type="pic" sz="half" idx="21"/>
          </p:nvPr>
        </p:nvSpPr>
        <p:spPr>
          <a:xfrm>
            <a:off x="1089025" y="0"/>
            <a:ext cx="3322638" cy="573246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8" name="Rectangle 7"/>
          <p:cNvSpPr/>
          <p:nvPr/>
        </p:nvSpPr>
        <p:spPr>
          <a:xfrm>
            <a:off x="4411662" y="-1"/>
            <a:ext cx="7780337" cy="573246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  <a:endParaRPr/>
          </a:p>
        </p:txBody>
      </p:sp>
      <p:sp>
        <p:nvSpPr>
          <p:cNvPr id="23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icture Placeholder 6"/>
          <p:cNvSpPr>
            <a:spLocks noGrp="1"/>
          </p:cNvSpPr>
          <p:nvPr>
            <p:ph type="pic" idx="21"/>
          </p:nvPr>
        </p:nvSpPr>
        <p:spPr>
          <a:xfrm>
            <a:off x="1520098" y="0"/>
            <a:ext cx="7192827" cy="573246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  <a:endParaRPr/>
          </a:p>
        </p:txBody>
      </p:sp>
      <p:sp>
        <p:nvSpPr>
          <p:cNvPr id="255" name="Picture Placeholder 6"/>
          <p:cNvSpPr>
            <a:spLocks noGrp="1"/>
          </p:cNvSpPr>
          <p:nvPr>
            <p:ph type="pic" idx="21"/>
          </p:nvPr>
        </p:nvSpPr>
        <p:spPr>
          <a:xfrm>
            <a:off x="692330" y="574767"/>
            <a:ext cx="11499670" cy="628323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5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1554480" y="2207622"/>
            <a:ext cx="4541521" cy="244275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64" name="Rectangle 6"/>
          <p:cNvSpPr/>
          <p:nvPr/>
        </p:nvSpPr>
        <p:spPr>
          <a:xfrm>
            <a:off x="6096000" y="2207621"/>
            <a:ext cx="4541521" cy="244275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  <a:endParaRPr/>
          </a:p>
        </p:txBody>
      </p:sp>
      <p:sp>
        <p:nvSpPr>
          <p:cNvPr id="26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icture Placeholder 6"/>
          <p:cNvSpPr>
            <a:spLocks noGrp="1"/>
          </p:cNvSpPr>
          <p:nvPr>
            <p:ph type="pic" idx="21"/>
          </p:nvPr>
        </p:nvSpPr>
        <p:spPr>
          <a:xfrm>
            <a:off x="-2" y="0"/>
            <a:ext cx="5482046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3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5482044" y="4075610"/>
            <a:ext cx="2695304" cy="278239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1240358" y="1462880"/>
            <a:ext cx="3214688" cy="393223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82" name="Picture Placeholder 6"/>
          <p:cNvSpPr>
            <a:spLocks noGrp="1"/>
          </p:cNvSpPr>
          <p:nvPr>
            <p:ph type="pic" sz="half" idx="22"/>
          </p:nvPr>
        </p:nvSpPr>
        <p:spPr>
          <a:xfrm>
            <a:off x="5695405" y="3801292"/>
            <a:ext cx="6496595" cy="305670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83" name="Rectangle 9"/>
          <p:cNvSpPr/>
          <p:nvPr/>
        </p:nvSpPr>
        <p:spPr>
          <a:xfrm>
            <a:off x="5695403" y="-1"/>
            <a:ext cx="6496596" cy="3801294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  <a:endParaRPr/>
          </a:p>
        </p:txBody>
      </p:sp>
      <p:sp>
        <p:nvSpPr>
          <p:cNvPr id="28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 6"/>
          <p:cNvSpPr/>
          <p:nvPr/>
        </p:nvSpPr>
        <p:spPr>
          <a:xfrm>
            <a:off x="9811656" y="0"/>
            <a:ext cx="2380344" cy="685800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  <a:endParaRPr/>
          </a:p>
        </p:txBody>
      </p:sp>
      <p:sp>
        <p:nvSpPr>
          <p:cNvPr id="292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734629" y="1462880"/>
            <a:ext cx="4208304" cy="393223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9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icture Placeholder 6"/>
          <p:cNvSpPr>
            <a:spLocks noGrp="1"/>
          </p:cNvSpPr>
          <p:nvPr>
            <p:ph type="pic" idx="21"/>
          </p:nvPr>
        </p:nvSpPr>
        <p:spPr>
          <a:xfrm>
            <a:off x="994227" y="2925761"/>
            <a:ext cx="10203545" cy="393223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0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863600" y="1267096"/>
            <a:ext cx="5029200" cy="3122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09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863600" y="4558936"/>
            <a:ext cx="2415177" cy="178525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10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3477623" y="4558936"/>
            <a:ext cx="2415177" cy="178525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11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6096000" y="2316479"/>
            <a:ext cx="3113315" cy="207264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1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icture Placeholder 6"/>
          <p:cNvSpPr>
            <a:spLocks noGrp="1"/>
          </p:cNvSpPr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2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556038" y="3429000"/>
            <a:ext cx="2187576" cy="246538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28" name="Picture Placeholder 6"/>
          <p:cNvSpPr>
            <a:spLocks noGrp="1"/>
          </p:cNvSpPr>
          <p:nvPr>
            <p:ph type="pic" idx="22"/>
          </p:nvPr>
        </p:nvSpPr>
        <p:spPr>
          <a:xfrm>
            <a:off x="6533322" y="0"/>
            <a:ext cx="5658679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29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280451" y="-2"/>
            <a:ext cx="2756454" cy="296848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3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448799" y="1143000"/>
            <a:ext cx="2743202" cy="5715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3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icture Placeholder 6"/>
          <p:cNvSpPr>
            <a:spLocks noGrp="1"/>
          </p:cNvSpPr>
          <p:nvPr>
            <p:ph type="pic" sz="half" idx="21"/>
          </p:nvPr>
        </p:nvSpPr>
        <p:spPr>
          <a:xfrm>
            <a:off x="0" y="0"/>
            <a:ext cx="5391150" cy="3429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46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2952750" y="3886200"/>
            <a:ext cx="4362450" cy="2971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4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icture Placeholder 6"/>
          <p:cNvSpPr>
            <a:spLocks noGrp="1"/>
          </p:cNvSpPr>
          <p:nvPr>
            <p:ph type="pic" sz="half" idx="21"/>
          </p:nvPr>
        </p:nvSpPr>
        <p:spPr>
          <a:xfrm>
            <a:off x="6553200" y="0"/>
            <a:ext cx="264795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55" name="Rectangle 7"/>
          <p:cNvSpPr/>
          <p:nvPr/>
        </p:nvSpPr>
        <p:spPr>
          <a:xfrm>
            <a:off x="0" y="0"/>
            <a:ext cx="6553200" cy="685800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  <a:endParaRPr/>
          </a:p>
        </p:txBody>
      </p:sp>
      <p:sp>
        <p:nvSpPr>
          <p:cNvPr id="35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Picture 5" descr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241" y="-1506759"/>
            <a:ext cx="9871517" cy="9871517"/>
          </a:xfrm>
          <a:prstGeom prst="rect">
            <a:avLst/>
          </a:prstGeom>
          <a:ln w="12700">
            <a:miter lim="400000"/>
          </a:ln>
        </p:spPr>
      </p:pic>
      <p:sp>
        <p:nvSpPr>
          <p:cNvPr id="364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7027863" y="2090192"/>
            <a:ext cx="1763713" cy="235108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6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8302945" y="3273742"/>
            <a:ext cx="2052001" cy="4464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7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icture Placeholder 21"/>
          <p:cNvSpPr>
            <a:spLocks noGrp="1"/>
          </p:cNvSpPr>
          <p:nvPr>
            <p:ph type="pic" sz="half" idx="21"/>
          </p:nvPr>
        </p:nvSpPr>
        <p:spPr>
          <a:xfrm>
            <a:off x="-1158240" y="1070610"/>
            <a:ext cx="7101841" cy="445389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8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1955932" y="3273742"/>
            <a:ext cx="2052001" cy="4464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8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39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98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3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407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0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1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标题文本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26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5"/>
          <p:cNvSpPr txBox="1"/>
          <p:nvPr/>
        </p:nvSpPr>
        <p:spPr>
          <a:xfrm>
            <a:off x="4103647" y="0"/>
            <a:ext cx="680212" cy="915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9500" b="1">
                <a:solidFill>
                  <a:schemeClr val="accent4"/>
                </a:solidFill>
              </a:defRPr>
            </a:lvl1pPr>
          </a:lstStyle>
          <a:p>
            <a:r>
              <a:t>“</a:t>
            </a:r>
          </a:p>
        </p:txBody>
      </p:sp>
      <p:sp>
        <p:nvSpPr>
          <p:cNvPr id="7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4825998" y="2158999"/>
            <a:ext cx="2540001" cy="2540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Off val="4705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截屏2021-04-24 下午4.28.52.png" descr="截屏2021-04-24 下午4.28.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" y="-563041"/>
            <a:ext cx="12192012" cy="77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437" name="Rectangle 4"/>
          <p:cNvSpPr/>
          <p:nvPr/>
        </p:nvSpPr>
        <p:spPr>
          <a:xfrm>
            <a:off x="0" y="4320713"/>
            <a:ext cx="12192001" cy="2952751"/>
          </a:xfrm>
          <a:prstGeom prst="rect">
            <a:avLst/>
          </a:prstGeom>
          <a:solidFill>
            <a:schemeClr val="accent5">
              <a:lumOff val="21372"/>
              <a:alpha val="48158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  <a:endParaRPr/>
          </a:p>
        </p:txBody>
      </p:sp>
      <p:sp>
        <p:nvSpPr>
          <p:cNvPr id="438" name="第七章  万有引力与宇宙航行…"/>
          <p:cNvSpPr txBox="1"/>
          <p:nvPr/>
        </p:nvSpPr>
        <p:spPr>
          <a:xfrm>
            <a:off x="1916430" y="526287"/>
            <a:ext cx="8359141" cy="178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5000">
                <a:solidFill>
                  <a:schemeClr val="accent4">
                    <a:lumOff val="4705"/>
                  </a:schemeClr>
                </a:solidFill>
                <a:latin typeface="Xingkai TC Light"/>
                <a:ea typeface="Xingkai TC Light"/>
                <a:cs typeface="Xingkai TC Light"/>
                <a:sym typeface="Xingkai TC Light"/>
              </a:defRPr>
            </a:pPr>
            <a:r>
              <a:t>第七章  万有引力与宇宙航行</a:t>
            </a:r>
          </a:p>
          <a:p>
            <a:pPr algn="ctr">
              <a:defRPr sz="4500">
                <a:solidFill>
                  <a:schemeClr val="accent4">
                    <a:lumOff val="4705"/>
                  </a:schemeClr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pPr>
            <a:r>
              <a:t>第三节  万有引力理论的成就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质量的测量"/>
          <p:cNvSpPr txBox="1"/>
          <p:nvPr/>
        </p:nvSpPr>
        <p:spPr>
          <a:xfrm>
            <a:off x="190410" y="79052"/>
            <a:ext cx="3152141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11200"/>
              </a:lnSpc>
              <a:defRPr sz="4800" b="1">
                <a:solidFill>
                  <a:srgbClr val="080808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质量的测量</a:t>
            </a:r>
          </a:p>
        </p:txBody>
      </p:sp>
      <p:grpSp>
        <p:nvGrpSpPr>
          <p:cNvPr id="443" name="成组"/>
          <p:cNvGrpSpPr/>
          <p:nvPr/>
        </p:nvGrpSpPr>
        <p:grpSpPr>
          <a:xfrm>
            <a:off x="1090633" y="1218971"/>
            <a:ext cx="3903431" cy="4245292"/>
            <a:chOff x="0" y="0"/>
            <a:chExt cx="3903429" cy="4245291"/>
          </a:xfrm>
        </p:grpSpPr>
        <p:pic>
          <p:nvPicPr>
            <p:cNvPr id="441" name="Balance_2.jpg" descr="Balance_2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317718"/>
              <a:ext cx="3903430" cy="29275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42" name="TextBox 11"/>
            <p:cNvSpPr txBox="1"/>
            <p:nvPr/>
          </p:nvSpPr>
          <p:spPr>
            <a:xfrm>
              <a:off x="1085734" y="0"/>
              <a:ext cx="1731962" cy="1120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457200">
                <a:lnSpc>
                  <a:spcPts val="11200"/>
                </a:lnSpc>
                <a:defRPr sz="4800"/>
              </a:lvl1pPr>
            </a:lstStyle>
            <a:p>
              <a:r>
                <a:t>天平</a:t>
              </a:r>
              <a:endParaRPr sz="1200"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</p:grpSp>
      <p:grpSp>
        <p:nvGrpSpPr>
          <p:cNvPr id="447" name="成组"/>
          <p:cNvGrpSpPr/>
          <p:nvPr/>
        </p:nvGrpSpPr>
        <p:grpSpPr>
          <a:xfrm>
            <a:off x="6875755" y="897979"/>
            <a:ext cx="3782493" cy="4963413"/>
            <a:chOff x="-2" y="-320992"/>
            <a:chExt cx="3782492" cy="4963412"/>
          </a:xfrm>
        </p:grpSpPr>
        <p:sp>
          <p:nvSpPr>
            <p:cNvPr id="444" name="TextBox 11"/>
            <p:cNvSpPr txBox="1"/>
            <p:nvPr/>
          </p:nvSpPr>
          <p:spPr>
            <a:xfrm>
              <a:off x="-2" y="-320992"/>
              <a:ext cx="3782492" cy="1120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457200">
                <a:lnSpc>
                  <a:spcPts val="11200"/>
                </a:lnSpc>
                <a:defRPr sz="4800"/>
              </a:lvl1pPr>
            </a:lstStyle>
            <a:p>
              <a:r>
                <a:rPr dirty="0" err="1"/>
                <a:t>体重秤</a:t>
              </a:r>
              <a:endParaRPr sz="1200" dirty="0"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45" name="方程"/>
                <p:cNvSpPr txBox="1"/>
                <p:nvPr/>
              </p:nvSpPr>
              <p:spPr>
                <a:xfrm>
                  <a:off x="1119960" y="4206047"/>
                  <a:ext cx="1542571" cy="43637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𝑚𝑔</m:t>
                        </m:r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45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9960" y="4206047"/>
                  <a:ext cx="1542571" cy="436373"/>
                </a:xfrm>
                <a:prstGeom prst="rect">
                  <a:avLst/>
                </a:prstGeom>
                <a:blipFill>
                  <a:blip r:embed="rId3"/>
                  <a:stretch>
                    <a:fillRect l="-11382" r="-22764" b="-74286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446" name="Unknown.jpg" descr="Unknown.jp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2337" y="896782"/>
              <a:ext cx="2857501" cy="2857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48" name="Picture Placeholder 4" descr="Picture Placeholder 4"/>
          <p:cNvPicPr>
            <a:picLocks noChangeAspect="1"/>
          </p:cNvPicPr>
          <p:nvPr/>
        </p:nvPicPr>
        <p:blipFill>
          <a:blip r:embed="rId5"/>
          <a:srcRect t="2956" b="2956"/>
          <a:stretch>
            <a:fillRect/>
          </a:stretch>
        </p:blipFill>
        <p:spPr>
          <a:xfrm>
            <a:off x="2781045" y="1218971"/>
            <a:ext cx="6096001" cy="3924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40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40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" grpId="1" animBg="1" advAuto="0"/>
      <p:bldP spid="447" grpId="2" animBg="1" advAuto="0"/>
      <p:bldP spid="448" grpId="3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</a:blip>
          <a:srcRect r="417"/>
          <a:stretch>
            <a:fillRect/>
          </a:stretch>
        </p:blipFill>
        <p:spPr>
          <a:xfrm>
            <a:off x="247" y="1143502"/>
            <a:ext cx="12195461" cy="5695200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51" name="方程"/>
              <p:cNvSpPr txBox="1"/>
              <p:nvPr/>
            </p:nvSpPr>
            <p:spPr>
              <a:xfrm>
                <a:off x="1275606" y="1467735"/>
                <a:ext cx="2271043" cy="1070865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f>
                        <m:fPr>
                          <m:ctrlP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𝑀𝑚</m:t>
                          </m:r>
                        </m:num>
                        <m:den>
                          <m:sSup>
                            <m:sSupPr>
                              <m:ctrlP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sz="4000"/>
              </a:p>
            </p:txBody>
          </p:sp>
        </mc:Choice>
        <mc:Fallback>
          <p:sp>
            <p:nvSpPr>
              <p:cNvPr id="451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5606" y="1467735"/>
                <a:ext cx="2271043" cy="1070865"/>
              </a:xfrm>
              <a:prstGeom prst="rect">
                <a:avLst/>
              </a:prstGeom>
              <a:blipFill>
                <a:blip r:embed="rId3"/>
                <a:stretch>
                  <a:fillRect l="-7778" r="-7778" b="-18824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2" name="万有引力公式："/>
          <p:cNvSpPr txBox="1"/>
          <p:nvPr/>
        </p:nvSpPr>
        <p:spPr>
          <a:xfrm>
            <a:off x="581057" y="347449"/>
            <a:ext cx="366014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万有引力公式：</a:t>
            </a:r>
          </a:p>
        </p:txBody>
      </p:sp>
      <p:grpSp>
        <p:nvGrpSpPr>
          <p:cNvPr id="457" name="成组"/>
          <p:cNvGrpSpPr/>
          <p:nvPr/>
        </p:nvGrpSpPr>
        <p:grpSpPr>
          <a:xfrm>
            <a:off x="2721700" y="2674938"/>
            <a:ext cx="5045732" cy="1070865"/>
            <a:chOff x="0" y="0"/>
            <a:chExt cx="5045731" cy="1070863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3" name="方程"/>
                <p:cNvSpPr txBox="1"/>
                <p:nvPr/>
              </p:nvSpPr>
              <p:spPr>
                <a:xfrm>
                  <a:off x="1360640" y="421131"/>
                  <a:ext cx="299213" cy="2286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≈</m:t>
                        </m:r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53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60640" y="421131"/>
                  <a:ext cx="299213" cy="228601"/>
                </a:xfrm>
                <a:prstGeom prst="rect">
                  <a:avLst/>
                </a:prstGeom>
                <a:blipFill>
                  <a:blip r:embed="rId4"/>
                  <a:stretch>
                    <a:fillRect l="-40000" r="-60000" b="-152632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4" name="方程"/>
                <p:cNvSpPr txBox="1"/>
                <p:nvPr/>
              </p:nvSpPr>
              <p:spPr>
                <a:xfrm>
                  <a:off x="2090061" y="371094"/>
                  <a:ext cx="235205" cy="32867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54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90061" y="371094"/>
                  <a:ext cx="235205" cy="328677"/>
                </a:xfrm>
                <a:prstGeom prst="rect">
                  <a:avLst/>
                </a:prstGeom>
                <a:blipFill>
                  <a:blip r:embed="rId5"/>
                  <a:stretch>
                    <a:fillRect l="-70000" r="-100000" b="-130769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5" name="方程"/>
                <p:cNvSpPr txBox="1"/>
                <p:nvPr/>
              </p:nvSpPr>
              <p:spPr>
                <a:xfrm>
                  <a:off x="0" y="0"/>
                  <a:ext cx="941325" cy="107086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f>
                          <m:fPr>
                            <m:ctrlP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num>
                          <m:den>
                            <m:sSup>
                              <m:sSupPr>
                                <m:ctrlP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55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0"/>
                  <a:ext cx="941325" cy="1070864"/>
                </a:xfrm>
                <a:prstGeom prst="rect">
                  <a:avLst/>
                </a:prstGeom>
                <a:blipFill>
                  <a:blip r:embed="rId6"/>
                  <a:stretch>
                    <a:fillRect l="-17333" r="-13333" b="-18824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56" name="黄金代换"/>
            <p:cNvSpPr txBox="1"/>
            <p:nvPr/>
          </p:nvSpPr>
          <p:spPr>
            <a:xfrm>
              <a:off x="2909591" y="134111"/>
              <a:ext cx="2136141" cy="802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0433FF"/>
                  </a:solidFill>
                  <a:latin typeface="Baoli SC Regular"/>
                  <a:ea typeface="Baoli SC Regular"/>
                  <a:cs typeface="Baoli SC Regular"/>
                  <a:sym typeface="Baoli SC Regular"/>
                </a:defRPr>
              </a:lvl1pPr>
            </a:lstStyle>
            <a:p>
              <a:r>
                <a:t>黄金代换</a:t>
              </a:r>
            </a:p>
          </p:txBody>
        </p:sp>
      </p:grpSp>
      <p:grpSp>
        <p:nvGrpSpPr>
          <p:cNvPr id="461" name="成组"/>
          <p:cNvGrpSpPr/>
          <p:nvPr/>
        </p:nvGrpSpPr>
        <p:grpSpPr>
          <a:xfrm>
            <a:off x="4082341" y="1601847"/>
            <a:ext cx="5668462" cy="802641"/>
            <a:chOff x="0" y="0"/>
            <a:chExt cx="5668460" cy="802640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8" name="方程"/>
                <p:cNvSpPr txBox="1"/>
                <p:nvPr/>
              </p:nvSpPr>
              <p:spPr>
                <a:xfrm>
                  <a:off x="0" y="287019"/>
                  <a:ext cx="299212" cy="2286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≈</m:t>
                        </m:r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58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287019"/>
                  <a:ext cx="299212" cy="228601"/>
                </a:xfrm>
                <a:prstGeom prst="rect">
                  <a:avLst/>
                </a:prstGeom>
                <a:blipFill>
                  <a:blip r:embed="rId4"/>
                  <a:stretch>
                    <a:fillRect l="-40000" r="-60000" b="-152632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9" name="方程"/>
                <p:cNvSpPr txBox="1"/>
                <p:nvPr/>
              </p:nvSpPr>
              <p:spPr>
                <a:xfrm>
                  <a:off x="924404" y="236981"/>
                  <a:ext cx="599949" cy="32867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𝑚𝑔</m:t>
                        </m:r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59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4404" y="236981"/>
                  <a:ext cx="599949" cy="328677"/>
                </a:xfrm>
                <a:prstGeom prst="rect">
                  <a:avLst/>
                </a:prstGeom>
                <a:blipFill>
                  <a:blip r:embed="rId7"/>
                  <a:stretch>
                    <a:fillRect l="-29167" r="-52083" b="-125926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60" name="不考虑地球自转"/>
            <p:cNvSpPr txBox="1"/>
            <p:nvPr/>
          </p:nvSpPr>
          <p:spPr>
            <a:xfrm>
              <a:off x="2008320" y="0"/>
              <a:ext cx="3660141" cy="8026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0433FF"/>
                  </a:solidFill>
                  <a:latin typeface="Baoli SC Regular"/>
                  <a:ea typeface="Baoli SC Regular"/>
                  <a:cs typeface="Baoli SC Regular"/>
                  <a:sym typeface="Baoli SC Regular"/>
                </a:defRPr>
              </a:lvl1pPr>
            </a:lstStyle>
            <a:p>
              <a:r>
                <a:t>不考虑地球自转</a:t>
              </a:r>
            </a:p>
          </p:txBody>
        </p:sp>
      </p:grpSp>
      <p:grpSp>
        <p:nvGrpSpPr>
          <p:cNvPr id="467" name="成组"/>
          <p:cNvGrpSpPr/>
          <p:nvPr/>
        </p:nvGrpSpPr>
        <p:grpSpPr>
          <a:xfrm>
            <a:off x="8009645" y="2442552"/>
            <a:ext cx="3721086" cy="3963637"/>
            <a:chOff x="0" y="0"/>
            <a:chExt cx="3721084" cy="3963635"/>
          </a:xfrm>
        </p:grpSpPr>
        <p:pic>
          <p:nvPicPr>
            <p:cNvPr id="465" name="licensed-image.jpeg" descr="licensed-image.jpe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1312" y="0"/>
              <a:ext cx="2999773" cy="38158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66" name="亨利·卡文迪许"/>
            <p:cNvSpPr txBox="1"/>
            <p:nvPr/>
          </p:nvSpPr>
          <p:spPr>
            <a:xfrm>
              <a:off x="0" y="3262595"/>
              <a:ext cx="3660140" cy="701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亨利·卡文迪许</a:t>
              </a:r>
            </a:p>
          </p:txBody>
        </p:sp>
      </p:grpSp>
      <p:grpSp>
        <p:nvGrpSpPr>
          <p:cNvPr id="464" name="成组"/>
          <p:cNvGrpSpPr/>
          <p:nvPr/>
        </p:nvGrpSpPr>
        <p:grpSpPr>
          <a:xfrm>
            <a:off x="993160" y="3882142"/>
            <a:ext cx="9980910" cy="1875732"/>
            <a:chOff x="0" y="0"/>
            <a:chExt cx="9980909" cy="1875731"/>
          </a:xfrm>
        </p:grpSpPr>
        <p:sp>
          <p:nvSpPr>
            <p:cNvPr id="462" name="用这个公式可以用来计算地球的质量和密度"/>
            <p:cNvSpPr txBox="1"/>
            <p:nvPr/>
          </p:nvSpPr>
          <p:spPr>
            <a:xfrm>
              <a:off x="224769" y="0"/>
              <a:ext cx="9756141" cy="8026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0433FF"/>
                  </a:solidFill>
                  <a:latin typeface="Baoli SC Regular"/>
                  <a:ea typeface="Baoli SC Regular"/>
                  <a:cs typeface="Baoli SC Regular"/>
                  <a:sym typeface="Baoli SC Regular"/>
                </a:defRPr>
              </a:lvl1pPr>
            </a:lstStyle>
            <a:p>
              <a:r>
                <a:rPr dirty="0" err="1"/>
                <a:t>用这个公式可以用来计算地球的质量和密度</a:t>
              </a:r>
              <a:endParaRPr dirty="0"/>
            </a:p>
          </p:txBody>
        </p:sp>
        <p:sp>
          <p:nvSpPr>
            <p:cNvPr id="463" name="模型一：天体表面型"/>
            <p:cNvSpPr txBox="1"/>
            <p:nvPr/>
          </p:nvSpPr>
          <p:spPr>
            <a:xfrm>
              <a:off x="0" y="1073091"/>
              <a:ext cx="4676140" cy="802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0433FF"/>
                  </a:solidFill>
                  <a:latin typeface="Baoli SC Regular"/>
                  <a:ea typeface="Baoli SC Regular"/>
                  <a:cs typeface="Baoli SC Regular"/>
                  <a:sym typeface="Baoli SC Regular"/>
                </a:defRPr>
              </a:lvl1pPr>
            </a:lstStyle>
            <a:p>
              <a:r>
                <a:t>模型一：天体表面型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10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5" presetClass="entr" presetSubtype="9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1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1" grpId="1" animBg="1" advAuto="0"/>
      <p:bldP spid="457" grpId="3" animBg="1" advAuto="0"/>
      <p:bldP spid="461" grpId="2" animBg="1" advAuto="0"/>
      <p:bldP spid="467" grpId="5" animBg="1" advAuto="0"/>
      <p:bldP spid="464" grpId="4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</a:blip>
          <a:srcRect r="417"/>
          <a:stretch>
            <a:fillRect/>
          </a:stretch>
        </p:blipFill>
        <p:spPr>
          <a:xfrm>
            <a:off x="247" y="1143503"/>
            <a:ext cx="12191369" cy="5693289"/>
          </a:xfrm>
          <a:prstGeom prst="rect">
            <a:avLst/>
          </a:prstGeom>
          <a:ln w="12700">
            <a:miter lim="400000"/>
          </a:ln>
        </p:spPr>
      </p:pic>
      <p:sp>
        <p:nvSpPr>
          <p:cNvPr id="470" name="计算天体的质量和密度："/>
          <p:cNvSpPr txBox="1"/>
          <p:nvPr/>
        </p:nvSpPr>
        <p:spPr>
          <a:xfrm>
            <a:off x="581057" y="347449"/>
            <a:ext cx="569214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计算天体的质量和密度：</a:t>
            </a:r>
          </a:p>
        </p:txBody>
      </p:sp>
      <p:sp>
        <p:nvSpPr>
          <p:cNvPr id="471" name="万有引力=…"/>
          <p:cNvSpPr txBox="1"/>
          <p:nvPr/>
        </p:nvSpPr>
        <p:spPr>
          <a:xfrm>
            <a:off x="963930" y="2222755"/>
            <a:ext cx="10264141" cy="18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000">
                <a:solidFill>
                  <a:srgbClr val="0433FF"/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pPr>
            <a:r>
              <a:t>万有引力=</a:t>
            </a:r>
          </a:p>
          <a:p>
            <a:pPr>
              <a:defRPr sz="5000">
                <a:solidFill>
                  <a:srgbClr val="0433FF"/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pPr>
            <a:r>
              <a:t>        天体做圆周运动所需要的向心力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</a:blip>
          <a:srcRect r="417"/>
          <a:stretch>
            <a:fillRect/>
          </a:stretch>
        </p:blipFill>
        <p:spPr>
          <a:xfrm>
            <a:off x="247" y="1143503"/>
            <a:ext cx="12191369" cy="5693289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74" name="方程"/>
              <p:cNvSpPr txBox="1"/>
              <p:nvPr/>
            </p:nvSpPr>
            <p:spPr>
              <a:xfrm>
                <a:off x="1275606" y="1467735"/>
                <a:ext cx="2271043" cy="1070865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f>
                        <m:fPr>
                          <m:ctrlP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𝑀𝑚</m:t>
                          </m:r>
                        </m:num>
                        <m:den>
                          <m:sSup>
                            <m:sSupPr>
                              <m:ctrlP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sz="4000"/>
              </a:p>
            </p:txBody>
          </p:sp>
        </mc:Choice>
        <mc:Fallback>
          <p:sp>
            <p:nvSpPr>
              <p:cNvPr id="474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5606" y="1467735"/>
                <a:ext cx="2271043" cy="1070865"/>
              </a:xfrm>
              <a:prstGeom prst="rect">
                <a:avLst/>
              </a:prstGeom>
              <a:blipFill>
                <a:blip r:embed="rId3"/>
                <a:stretch>
                  <a:fillRect l="-7778" r="-7778" b="-2235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5" name="计算天体的质量和密度："/>
          <p:cNvSpPr txBox="1"/>
          <p:nvPr/>
        </p:nvSpPr>
        <p:spPr>
          <a:xfrm>
            <a:off x="581057" y="347449"/>
            <a:ext cx="569214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计算天体的质量和密度：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6" name="方程"/>
              <p:cNvSpPr txBox="1"/>
              <p:nvPr/>
            </p:nvSpPr>
            <p:spPr>
              <a:xfrm>
                <a:off x="5545381" y="2969582"/>
                <a:ext cx="6383968" cy="1170921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f>
                        <m:fPr>
                          <m:ctrlP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sSup>
                            <m:sSupPr>
                              <m:ctrlP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p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已知周期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和半径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4000"/>
              </a:p>
            </p:txBody>
          </p:sp>
        </mc:Choice>
        <mc:Fallback>
          <p:sp>
            <p:nvSpPr>
              <p:cNvPr id="476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5381" y="2969582"/>
                <a:ext cx="6383968" cy="1170921"/>
              </a:xfrm>
              <a:prstGeom prst="rect">
                <a:avLst/>
              </a:prstGeom>
              <a:blipFill>
                <a:blip r:embed="rId4"/>
                <a:stretch>
                  <a:fillRect l="-1786" r="-9921" b="-18280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77" name="方程"/>
              <p:cNvSpPr txBox="1"/>
              <p:nvPr/>
            </p:nvSpPr>
            <p:spPr>
              <a:xfrm>
                <a:off x="5535853" y="1091977"/>
                <a:ext cx="5713490" cy="1170921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f>
                        <m:fPr>
                          <m:ctrlP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sz="4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已知速度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和半径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4000"/>
              </a:p>
            </p:txBody>
          </p:sp>
        </mc:Choice>
        <mc:Fallback>
          <p:sp>
            <p:nvSpPr>
              <p:cNvPr id="477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5853" y="1091977"/>
                <a:ext cx="5713490" cy="1170921"/>
              </a:xfrm>
              <a:prstGeom prst="rect">
                <a:avLst/>
              </a:prstGeom>
              <a:blipFill>
                <a:blip r:embed="rId5"/>
                <a:stretch>
                  <a:fillRect l="-1774" r="-11086" b="-17021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8" name="模型二：环绕型"/>
          <p:cNvSpPr txBox="1"/>
          <p:nvPr/>
        </p:nvSpPr>
        <p:spPr>
          <a:xfrm>
            <a:off x="497485" y="5642782"/>
            <a:ext cx="3660141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solidFill>
                  <a:srgbClr val="0433FF"/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lvl1pPr>
          </a:lstStyle>
          <a:p>
            <a:r>
              <a:t>模型二：环绕型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9" name="方程"/>
              <p:cNvSpPr txBox="1"/>
              <p:nvPr/>
            </p:nvSpPr>
            <p:spPr>
              <a:xfrm>
                <a:off x="2938175" y="4583606"/>
                <a:ext cx="8674195" cy="522277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𝑚𝑤𝑣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已知角速度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和线速度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、半径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4000"/>
              </a:p>
            </p:txBody>
          </p:sp>
        </mc:Choice>
        <mc:Fallback>
          <p:sp>
            <p:nvSpPr>
              <p:cNvPr id="479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8175" y="4583606"/>
                <a:ext cx="8674195" cy="522277"/>
              </a:xfrm>
              <a:prstGeom prst="rect">
                <a:avLst/>
              </a:prstGeom>
              <a:blipFill>
                <a:blip r:embed="rId6"/>
                <a:stretch>
                  <a:fillRect l="-1316" t="-11628" r="-6725" b="-53488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0" name="方程"/>
              <p:cNvSpPr txBox="1"/>
              <p:nvPr/>
            </p:nvSpPr>
            <p:spPr>
              <a:xfrm>
                <a:off x="5544465" y="2412405"/>
                <a:ext cx="6232431" cy="535465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p>
                        <m:sSupPr>
                          <m:ctrlP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已知角速度和半径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m:rPr>
                          <m:nor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4000"/>
              </a:p>
            </p:txBody>
          </p:sp>
        </mc:Choice>
        <mc:Fallback>
          <p:sp>
            <p:nvSpPr>
              <p:cNvPr id="480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4465" y="2412405"/>
                <a:ext cx="6232431" cy="535465"/>
              </a:xfrm>
              <a:prstGeom prst="rect">
                <a:avLst/>
              </a:prstGeom>
              <a:blipFill>
                <a:blip r:embed="rId7"/>
                <a:stretch>
                  <a:fillRect l="-1829" t="-13953" r="-9959" b="-5116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10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5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2" dur="10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5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7"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4" grpId="1" animBg="1" advAuto="0"/>
      <p:bldP spid="476" grpId="4" animBg="1" advAuto="0"/>
      <p:bldP spid="477" grpId="2" animBg="1" advAuto="0"/>
      <p:bldP spid="479" grpId="5" animBg="1" advAuto="0"/>
      <p:bldP spid="480" grpId="3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</a:blip>
          <a:srcRect r="417"/>
          <a:stretch>
            <a:fillRect/>
          </a:stretch>
        </p:blipFill>
        <p:spPr>
          <a:xfrm>
            <a:off x="247" y="1143503"/>
            <a:ext cx="12191369" cy="5693289"/>
          </a:xfrm>
          <a:prstGeom prst="rect">
            <a:avLst/>
          </a:prstGeom>
          <a:ln w="12700">
            <a:miter lim="400000"/>
          </a:ln>
        </p:spPr>
      </p:pic>
      <p:sp>
        <p:nvSpPr>
          <p:cNvPr id="483" name="计算天体的质量和密度："/>
          <p:cNvSpPr txBox="1"/>
          <p:nvPr/>
        </p:nvSpPr>
        <p:spPr>
          <a:xfrm>
            <a:off x="581057" y="347449"/>
            <a:ext cx="569214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计算天体的质量和密度：</a:t>
            </a:r>
          </a:p>
        </p:txBody>
      </p:sp>
      <p:sp>
        <p:nvSpPr>
          <p:cNvPr id="484" name="模型二：环绕型"/>
          <p:cNvSpPr txBox="1"/>
          <p:nvPr/>
        </p:nvSpPr>
        <p:spPr>
          <a:xfrm>
            <a:off x="7125137" y="296649"/>
            <a:ext cx="3660141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solidFill>
                  <a:srgbClr val="0433FF"/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lvl1pPr>
          </a:lstStyle>
          <a:p>
            <a:r>
              <a:t>模型二：环绕型</a:t>
            </a:r>
          </a:p>
        </p:txBody>
      </p:sp>
      <p:grpSp>
        <p:nvGrpSpPr>
          <p:cNvPr id="489" name="成组"/>
          <p:cNvGrpSpPr/>
          <p:nvPr/>
        </p:nvGrpSpPr>
        <p:grpSpPr>
          <a:xfrm>
            <a:off x="1690382" y="1423576"/>
            <a:ext cx="9500364" cy="4656277"/>
            <a:chOff x="0" y="0"/>
            <a:chExt cx="9500363" cy="4656276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5" name="方程"/>
                <p:cNvSpPr txBox="1"/>
                <p:nvPr/>
              </p:nvSpPr>
              <p:spPr>
                <a:xfrm>
                  <a:off x="1008290" y="0"/>
                  <a:ext cx="6498003" cy="117092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f>
                          <m:fPr>
                            <m:ctrlP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num>
                          <m:den>
                            <m:sSup>
                              <m:sSupPr>
                                <m:ctrlP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p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p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den>
                        </m:f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已知速度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和半径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85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08290" y="0"/>
                  <a:ext cx="6498003" cy="1170920"/>
                </a:xfrm>
                <a:prstGeom prst="rect">
                  <a:avLst/>
                </a:prstGeom>
                <a:blipFill>
                  <a:blip r:embed="rId3"/>
                  <a:stretch>
                    <a:fillRect l="-2729" r="-7212" b="-18280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6" name="方程"/>
                <p:cNvSpPr txBox="1"/>
                <p:nvPr/>
              </p:nvSpPr>
              <p:spPr>
                <a:xfrm>
                  <a:off x="1008290" y="1336599"/>
                  <a:ext cx="7058601" cy="107086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f>
                          <m:fPr>
                            <m:ctrlP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num>
                          <m:den>
                            <m:sSup>
                              <m:sSupPr>
                                <m:ctrlP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p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已知角速度和半径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86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08290" y="1336599"/>
                  <a:ext cx="7058601" cy="1070865"/>
                </a:xfrm>
                <a:prstGeom prst="rect">
                  <a:avLst/>
                </a:prstGeom>
                <a:blipFill>
                  <a:blip r:embed="rId4"/>
                  <a:stretch>
                    <a:fillRect l="-2513" r="-7002" b="-22353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7" name="方程"/>
                <p:cNvSpPr txBox="1"/>
                <p:nvPr/>
              </p:nvSpPr>
              <p:spPr>
                <a:xfrm>
                  <a:off x="937669" y="2454949"/>
                  <a:ext cx="7168481" cy="117092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f>
                          <m:fPr>
                            <m:ctrlP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num>
                          <m:den>
                            <m:sSup>
                              <m:sSupPr>
                                <m:ctrlP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p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  <m:sSup>
                              <m:sSupPr>
                                <m:ctrlP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  <m:sup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p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已知周期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和半径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87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7669" y="2454949"/>
                  <a:ext cx="7168481" cy="1170920"/>
                </a:xfrm>
                <a:prstGeom prst="rect">
                  <a:avLst/>
                </a:prstGeom>
                <a:blipFill>
                  <a:blip r:embed="rId5"/>
                  <a:stretch>
                    <a:fillRect l="-2473" r="-6537" b="-18280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8" name="方程"/>
                <p:cNvSpPr txBox="1"/>
                <p:nvPr/>
              </p:nvSpPr>
              <p:spPr>
                <a:xfrm>
                  <a:off x="0" y="3585412"/>
                  <a:ext cx="9500364" cy="107086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f>
                          <m:fPr>
                            <m:ctrlP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num>
                          <m:den>
                            <m:sSup>
                              <m:sSupPr>
                                <m:ctrlP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p>
                                <m:r>
                                  <a:rPr sz="40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𝑤𝑣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已知角速度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和线速度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、半径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  <m:r>
                          <m:rPr>
                            <m:nor/>
                          </m:rPr>
                          <a:rPr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4000"/>
                </a:p>
              </p:txBody>
            </p:sp>
          </mc:Choice>
          <mc:Fallback>
            <p:sp>
              <p:nvSpPr>
                <p:cNvPr id="488" name="方程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3585412"/>
                  <a:ext cx="9500364" cy="1070865"/>
                </a:xfrm>
                <a:prstGeom prst="rect">
                  <a:avLst/>
                </a:prstGeom>
                <a:blipFill>
                  <a:blip r:embed="rId6"/>
                  <a:stretch>
                    <a:fillRect l="-1733" r="-4933" b="-22353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9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</a:blip>
          <a:srcRect r="417"/>
          <a:stretch>
            <a:fillRect/>
          </a:stretch>
        </p:blipFill>
        <p:spPr>
          <a:xfrm>
            <a:off x="247" y="1143503"/>
            <a:ext cx="12191369" cy="5693289"/>
          </a:xfrm>
          <a:prstGeom prst="rect">
            <a:avLst/>
          </a:prstGeom>
          <a:ln w="12700">
            <a:miter lim="400000"/>
          </a:ln>
        </p:spPr>
      </p:pic>
      <p:sp>
        <p:nvSpPr>
          <p:cNvPr id="492" name="3. 某人造地球卫星沿圆轨道运行，轨道半径…"/>
          <p:cNvSpPr txBox="1"/>
          <p:nvPr/>
        </p:nvSpPr>
        <p:spPr>
          <a:xfrm>
            <a:off x="588403" y="503009"/>
            <a:ext cx="11640190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>
                <a:latin typeface="华文宋体"/>
                <a:ea typeface="华文宋体"/>
                <a:cs typeface="华文宋体"/>
                <a:sym typeface="华文宋体"/>
              </a:defRPr>
            </a:pPr>
            <a:r>
              <a:t>3. 某人造地球卫星沿圆轨道运行，轨道半径</a:t>
            </a:r>
          </a:p>
          <a:p>
            <a:pPr>
              <a:defRPr sz="4000">
                <a:latin typeface="华文宋体"/>
                <a:ea typeface="华文宋体"/>
                <a:cs typeface="华文宋体"/>
                <a:sym typeface="华文宋体"/>
              </a:defRPr>
            </a:pPr>
            <a:r>
              <a:t>是                         , 周期是                       试从这些数据估算地球的质量。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3" name="方程"/>
              <p:cNvSpPr txBox="1"/>
              <p:nvPr/>
            </p:nvSpPr>
            <p:spPr>
              <a:xfrm>
                <a:off x="1447781" y="1240889"/>
                <a:ext cx="2673831" cy="444481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6.8×</m:t>
                      </m:r>
                      <m:sSup>
                        <m:sSupPr>
                          <m:ctrlP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m:rPr>
                          <m:sty m:val="p"/>
                        </m:rP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km</m:t>
                      </m:r>
                    </m:oMath>
                  </m:oMathPara>
                </a14:m>
                <a:endParaRPr sz="4000"/>
              </a:p>
            </p:txBody>
          </p:sp>
        </mc:Choice>
        <mc:Fallback>
          <p:sp>
            <p:nvSpPr>
              <p:cNvPr id="493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781" y="1240889"/>
                <a:ext cx="2673831" cy="444481"/>
              </a:xfrm>
              <a:prstGeom prst="rect">
                <a:avLst/>
              </a:prstGeom>
              <a:blipFill>
                <a:blip r:embed="rId3"/>
                <a:stretch>
                  <a:fillRect l="-3302" t="-2778" r="-3774" b="-44444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4" name="方程"/>
              <p:cNvSpPr txBox="1"/>
              <p:nvPr/>
            </p:nvSpPr>
            <p:spPr>
              <a:xfrm>
                <a:off x="6358245" y="1224207"/>
                <a:ext cx="2421914" cy="47784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5.6×</m:t>
                      </m:r>
                      <m:sSup>
                        <m:sSupPr>
                          <m:ctrlP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sSub>
                        <m:sSubPr>
                          <m:ctrlP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∘</m:t>
                          </m:r>
                        </m:sub>
                      </m:sSub>
                    </m:oMath>
                  </m:oMathPara>
                </a14:m>
                <a:endParaRPr sz="4000"/>
              </a:p>
            </p:txBody>
          </p:sp>
        </mc:Choice>
        <mc:Fallback>
          <p:sp>
            <p:nvSpPr>
              <p:cNvPr id="494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8245" y="1224207"/>
                <a:ext cx="2421914" cy="477846"/>
              </a:xfrm>
              <a:prstGeom prst="rect">
                <a:avLst/>
              </a:prstGeom>
              <a:blipFill>
                <a:blip r:embed="rId4"/>
                <a:stretch>
                  <a:fillRect l="-4167" t="-5263" b="-39474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5" name="方程"/>
              <p:cNvSpPr txBox="1"/>
              <p:nvPr/>
            </p:nvSpPr>
            <p:spPr>
              <a:xfrm>
                <a:off x="1179594" y="2855355"/>
                <a:ext cx="3318892" cy="26773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𝐺𝑀</m:t>
                      </m:r>
                      <m: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m:rPr>
                          <m:nor/>
                        </m:rP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已知速度</m:t>
                      </m:r>
                      <m:r>
                        <m:rPr>
                          <m:nor/>
                        </m:rP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m:rPr>
                          <m:nor/>
                        </m:rP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和半径</m:t>
                      </m:r>
                      <m:r>
                        <m:rPr>
                          <m:nor/>
                        </m:rP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m:rPr>
                          <m:nor/>
                        </m:rPr>
                        <a:rPr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2000"/>
              </a:p>
            </p:txBody>
          </p:sp>
        </mc:Choice>
        <mc:Fallback>
          <p:sp>
            <p:nvSpPr>
              <p:cNvPr id="495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9594" y="2855355"/>
                <a:ext cx="3318892" cy="267732"/>
              </a:xfrm>
              <a:prstGeom prst="rect">
                <a:avLst/>
              </a:prstGeom>
              <a:blipFill>
                <a:blip r:embed="rId5"/>
                <a:stretch>
                  <a:fillRect l="-3053" t="-4545" r="-6489" b="-54545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6" name="方程"/>
              <p:cNvSpPr txBox="1"/>
              <p:nvPr/>
            </p:nvSpPr>
            <p:spPr>
              <a:xfrm>
                <a:off x="1191532" y="3637859"/>
                <a:ext cx="3426252" cy="25434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𝐺𝑀</m:t>
                      </m:r>
                      <m: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已知角速度和半径</m:t>
                      </m:r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1900"/>
              </a:p>
            </p:txBody>
          </p:sp>
        </mc:Choice>
        <mc:Fallback>
          <p:sp>
            <p:nvSpPr>
              <p:cNvPr id="496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1532" y="3637859"/>
                <a:ext cx="3426252" cy="254346"/>
              </a:xfrm>
              <a:prstGeom prst="rect">
                <a:avLst/>
              </a:prstGeom>
              <a:blipFill>
                <a:blip r:embed="rId6"/>
                <a:stretch>
                  <a:fillRect l="-2583" t="-14286" r="-6642" b="-52381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7" name="方程"/>
              <p:cNvSpPr txBox="1"/>
              <p:nvPr/>
            </p:nvSpPr>
            <p:spPr>
              <a:xfrm>
                <a:off x="1163953" y="4293072"/>
                <a:ext cx="3481409" cy="556188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𝐺𝑀</m:t>
                      </m:r>
                      <m: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sSup>
                            <m:sSupPr>
                              <m:ctrlPr>
                                <a:rPr sz="19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19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p>
                              <m:r>
                                <a:rPr sz="19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sz="19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19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sz="19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sSup>
                        <m:sSupPr>
                          <m:ctrlP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已知周期</m:t>
                      </m:r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和半径</m:t>
                      </m:r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m:rPr>
                          <m:nor/>
                        </m:rPr>
                        <a:rPr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1900"/>
              </a:p>
            </p:txBody>
          </p:sp>
        </mc:Choice>
        <mc:Fallback>
          <p:sp>
            <p:nvSpPr>
              <p:cNvPr id="497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3953" y="4293072"/>
                <a:ext cx="3481409" cy="556188"/>
              </a:xfrm>
              <a:prstGeom prst="rect">
                <a:avLst/>
              </a:prstGeom>
              <a:blipFill>
                <a:blip r:embed="rId7"/>
                <a:stretch>
                  <a:fillRect l="-2545" r="-5818" b="-17778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8" name="方程"/>
              <p:cNvSpPr txBox="1"/>
              <p:nvPr/>
            </p:nvSpPr>
            <p:spPr>
              <a:xfrm>
                <a:off x="95049" y="5326978"/>
                <a:ext cx="5487983" cy="29450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𝐺𝑀</m:t>
                      </m:r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𝑤𝑣</m:t>
                      </m:r>
                      <m:r>
                        <m:rPr>
                          <m:nor/>
                        </m:rP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已知角速度</m:t>
                      </m:r>
                      <m:r>
                        <m:rPr>
                          <m:nor/>
                        </m:rP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m:rPr>
                          <m:nor/>
                        </m:rP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和线速度</m:t>
                      </m:r>
                      <m:r>
                        <m:rPr>
                          <m:nor/>
                        </m:rP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m:rPr>
                          <m:nor/>
                        </m:rP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、半径</m:t>
                      </m:r>
                      <m:r>
                        <m:rPr>
                          <m:nor/>
                        </m:rP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m:rPr>
                          <m:nor/>
                        </m:rPr>
                        <a:rPr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2200"/>
              </a:p>
            </p:txBody>
          </p:sp>
        </mc:Choice>
        <mc:Fallback>
          <p:sp>
            <p:nvSpPr>
              <p:cNvPr id="498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49" y="5326978"/>
                <a:ext cx="5487983" cy="294506"/>
              </a:xfrm>
              <a:prstGeom prst="rect">
                <a:avLst/>
              </a:prstGeom>
              <a:blipFill>
                <a:blip r:embed="rId8"/>
                <a:stretch>
                  <a:fillRect l="-1848" t="-8333" r="-4619" b="-58333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9" name="方程"/>
              <p:cNvSpPr txBox="1"/>
              <p:nvPr/>
            </p:nvSpPr>
            <p:spPr>
              <a:xfrm>
                <a:off x="5753575" y="1993862"/>
                <a:ext cx="2258569" cy="878190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3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sz="3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sz="3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3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sSup>
                            <m:sSupPr>
                              <m:ctrlPr>
                                <a:rPr sz="3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3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p>
                              <m:r>
                                <a:rPr sz="3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sz="3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3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sz="3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sSup>
                        <m:sSupPr>
                          <m:ctrlPr>
                            <a:rPr sz="3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3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sz="3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sz="3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sz="3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</m:oMath>
                  </m:oMathPara>
                </a14:m>
                <a:endParaRPr sz="3000"/>
              </a:p>
            </p:txBody>
          </p:sp>
        </mc:Choice>
        <mc:Fallback>
          <p:sp>
            <p:nvSpPr>
              <p:cNvPr id="499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3575" y="1993862"/>
                <a:ext cx="2258569" cy="878190"/>
              </a:xfrm>
              <a:prstGeom prst="rect">
                <a:avLst/>
              </a:prstGeom>
              <a:blipFill>
                <a:blip r:embed="rId9"/>
                <a:stretch>
                  <a:fillRect l="-6180" r="-11236" b="-18310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0" name="方程"/>
              <p:cNvSpPr txBox="1"/>
              <p:nvPr/>
            </p:nvSpPr>
            <p:spPr>
              <a:xfrm>
                <a:off x="5024388" y="2993743"/>
                <a:ext cx="6907490" cy="724981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sSup>
                            <m:sSupPr>
                              <m:ctrlPr>
                                <a:rPr sz="23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23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p>
                              <m:r>
                                <a:rPr sz="23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(5.6×</m:t>
                          </m:r>
                          <m:sSup>
                            <m:sSupPr>
                              <m:ctrlPr>
                                <a:rPr sz="23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23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sz="23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sSup>
                            <m:sSupPr>
                              <m:ctrlPr>
                                <a:rPr sz="23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sz="23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sz="23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(6.8×</m:t>
                      </m:r>
                      <m:sSup>
                        <m:sSupPr>
                          <m:ctrlP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</m:sup>
                      </m:sSup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p>
                        <m:sSupPr>
                          <m:ctrlP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/(6.67×</m:t>
                      </m:r>
                      <m:sSup>
                        <m:sSupPr>
                          <m:ctrlP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−11</m:t>
                          </m:r>
                        </m:sup>
                      </m:sSup>
                      <m:r>
                        <m:rPr>
                          <m:sty m:val="p"/>
                        </m:rP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</m:e>
                        <m:sup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sSup>
                        <m:sSupPr>
                          <m:ctrlP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kg</m:t>
                          </m:r>
                        </m:e>
                        <m:sup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sz="2300"/>
              </a:p>
            </p:txBody>
          </p:sp>
        </mc:Choice>
        <mc:Fallback>
          <p:sp>
            <p:nvSpPr>
              <p:cNvPr id="500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4388" y="2993743"/>
                <a:ext cx="6907490" cy="724981"/>
              </a:xfrm>
              <a:prstGeom prst="rect">
                <a:avLst/>
              </a:prstGeom>
              <a:blipFill>
                <a:blip r:embed="rId10"/>
                <a:stretch>
                  <a:fillRect l="-1468" r="-6055" b="-25862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01" name="方程"/>
              <p:cNvSpPr txBox="1"/>
              <p:nvPr/>
            </p:nvSpPr>
            <p:spPr>
              <a:xfrm>
                <a:off x="5024388" y="3947154"/>
                <a:ext cx="4125704" cy="312884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≈1.889011988750929×</m:t>
                      </m:r>
                      <m:sSup>
                        <m:sSupPr>
                          <m:ctrlP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24</m:t>
                          </m:r>
                        </m:sup>
                      </m:sSup>
                      <m:r>
                        <m:rPr>
                          <m:nor/>
                        </m:rPr>
                        <a:rPr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kg</m:t>
                      </m:r>
                    </m:oMath>
                  </m:oMathPara>
                </a14:m>
                <a:endParaRPr sz="2300"/>
              </a:p>
            </p:txBody>
          </p:sp>
        </mc:Choice>
        <mc:Fallback>
          <p:sp>
            <p:nvSpPr>
              <p:cNvPr id="501" name="方程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4388" y="3947154"/>
                <a:ext cx="4125704" cy="312884"/>
              </a:xfrm>
              <a:prstGeom prst="rect">
                <a:avLst/>
              </a:prstGeom>
              <a:blipFill>
                <a:blip r:embed="rId11"/>
                <a:stretch>
                  <a:fillRect l="-2454" r="-9202" b="-50000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10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1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9" grpId="1" animBg="1" advAuto="0"/>
      <p:bldP spid="500" grpId="2" animBg="1" advAuto="0"/>
      <p:bldP spid="501" grpId="3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课堂小结"/>
          <p:cNvSpPr txBox="1"/>
          <p:nvPr/>
        </p:nvSpPr>
        <p:spPr>
          <a:xfrm>
            <a:off x="5827324" y="-495316"/>
            <a:ext cx="3355341" cy="1412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15000"/>
              </a:lnSpc>
              <a:defRPr sz="6400" b="1">
                <a:solidFill>
                  <a:srgbClr val="FF33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dirty="0" err="1"/>
              <a:t>课堂小结</a:t>
            </a:r>
            <a:endParaRPr sz="1200" b="0" dirty="0">
              <a:solidFill>
                <a:srgbClr val="000000"/>
              </a:solidFill>
            </a:endParaRPr>
          </a:p>
        </p:txBody>
      </p:sp>
      <p:sp>
        <p:nvSpPr>
          <p:cNvPr id="504" name="下课"/>
          <p:cNvSpPr txBox="1"/>
          <p:nvPr/>
        </p:nvSpPr>
        <p:spPr>
          <a:xfrm>
            <a:off x="1214755" y="2106929"/>
            <a:ext cx="1361440" cy="2644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vert="eaVert" wrap="none" lIns="45719" rIns="45719">
            <a:spAutoFit/>
          </a:bodyPr>
          <a:lstStyle>
            <a:lvl1pPr>
              <a:defRPr sz="10000"/>
            </a:lvl1pPr>
          </a:lstStyle>
          <a:p>
            <a:r>
              <a:t>下课</a:t>
            </a:r>
          </a:p>
        </p:txBody>
      </p:sp>
      <p:sp>
        <p:nvSpPr>
          <p:cNvPr id="505" name="两个模型：表面型和环绕型…"/>
          <p:cNvSpPr txBox="1"/>
          <p:nvPr/>
        </p:nvSpPr>
        <p:spPr>
          <a:xfrm>
            <a:off x="3846595" y="1226598"/>
            <a:ext cx="8760622" cy="12090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62915" indent="-462915" defTabSz="457200">
              <a:lnSpc>
                <a:spcPts val="4800"/>
              </a:lnSpc>
              <a:defRPr sz="3100">
                <a:solidFill>
                  <a:srgbClr val="FF330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dirty="0" err="1"/>
              <a:t>两个模型：</a:t>
            </a:r>
            <a:r>
              <a:rPr dirty="0" err="1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rPr>
              <a:t>表面型和环绕型</a:t>
            </a:r>
            <a:endParaRPr dirty="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457200">
              <a:lnSpc>
                <a:spcPts val="7900"/>
              </a:lnSpc>
              <a:defRPr sz="3100" b="1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用来计算中心天体的质量或者密度</a:t>
            </a:r>
            <a:r>
              <a:rPr dirty="0"/>
              <a:t>。</a:t>
            </a:r>
          </a:p>
        </p:txBody>
      </p:sp>
      <p:sp>
        <p:nvSpPr>
          <p:cNvPr id="506" name="二、万有引力定律的成就…"/>
          <p:cNvSpPr txBox="1"/>
          <p:nvPr/>
        </p:nvSpPr>
        <p:spPr>
          <a:xfrm>
            <a:off x="3831646" y="2435640"/>
            <a:ext cx="5351019" cy="2910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9800"/>
              </a:lnSpc>
              <a:defRPr sz="3100">
                <a:solidFill>
                  <a:srgbClr val="FF330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dirty="0" err="1"/>
              <a:t>二、</a:t>
            </a:r>
            <a:r>
              <a:rPr dirty="0" err="1">
                <a:solidFill>
                  <a:srgbClr val="FF2600"/>
                </a:solidFill>
              </a:rPr>
              <a:t>万有引力定律的成就</a:t>
            </a:r>
            <a:endParaRPr dirty="0">
              <a:solidFill>
                <a:srgbClr val="FF26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457200">
              <a:lnSpc>
                <a:spcPts val="8400"/>
              </a:lnSpc>
              <a:defRPr sz="3500">
                <a:latin typeface="Heiti SC Light"/>
                <a:ea typeface="Heiti SC Light"/>
                <a:cs typeface="Heiti SC Light"/>
                <a:sym typeface="Heiti SC Light"/>
              </a:defRPr>
            </a:pPr>
            <a:r>
              <a:rPr dirty="0">
                <a:latin typeface="Heiti SC Medium"/>
                <a:ea typeface="Heiti SC Medium"/>
                <a:cs typeface="Heiti SC Medium"/>
                <a:sym typeface="Heiti SC Medium"/>
              </a:rPr>
              <a:t>1</a:t>
            </a:r>
            <a:r>
              <a:rPr dirty="0"/>
              <a:t>、月地检验；</a:t>
            </a:r>
          </a:p>
          <a:p>
            <a:pPr defTabSz="457200">
              <a:lnSpc>
                <a:spcPts val="8400"/>
              </a:lnSpc>
              <a:defRPr sz="3500">
                <a:latin typeface="Heiti SC Light"/>
                <a:ea typeface="Heiti SC Light"/>
                <a:cs typeface="Heiti SC Light"/>
                <a:sym typeface="Heiti SC Light"/>
              </a:defRPr>
            </a:pPr>
            <a:r>
              <a:rPr dirty="0">
                <a:latin typeface="Heiti SC Medium"/>
                <a:ea typeface="Heiti SC Medium"/>
                <a:cs typeface="Heiti SC Medium"/>
                <a:sym typeface="Heiti SC Medium"/>
              </a:rPr>
              <a:t>2</a:t>
            </a:r>
            <a:r>
              <a:rPr dirty="0"/>
              <a:t>、发现海王星和冥王星； </a:t>
            </a:r>
          </a:p>
          <a:p>
            <a:pPr defTabSz="457200">
              <a:lnSpc>
                <a:spcPts val="8400"/>
              </a:lnSpc>
              <a:defRPr sz="3500">
                <a:latin typeface="Heiti SC Light"/>
                <a:ea typeface="Heiti SC Light"/>
                <a:cs typeface="Heiti SC Light"/>
                <a:sym typeface="Heiti SC Light"/>
              </a:defRPr>
            </a:pPr>
            <a:r>
              <a:rPr dirty="0">
                <a:latin typeface="Heiti SC Medium"/>
                <a:ea typeface="Heiti SC Medium"/>
                <a:cs typeface="Heiti SC Medium"/>
                <a:sym typeface="Heiti SC Medium"/>
              </a:rPr>
              <a:t>3、</a:t>
            </a:r>
            <a:r>
              <a:rPr dirty="0"/>
              <a:t>预言哈雷彗星的回归。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4" grpId="1" animBg="1" advAuto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F8084"/>
      </a:accent1>
      <a:accent2>
        <a:srgbClr val="AFB2B7"/>
      </a:accent2>
      <a:accent3>
        <a:srgbClr val="D7D8DA"/>
      </a:accent3>
      <a:accent4>
        <a:srgbClr val="F3F3F3"/>
      </a:accent4>
      <a:accent5>
        <a:srgbClr val="252525"/>
      </a:accent5>
      <a:accent6>
        <a:srgbClr val="50505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>
            <a:lumOff val="4705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F8084"/>
      </a:accent1>
      <a:accent2>
        <a:srgbClr val="AFB2B7"/>
      </a:accent2>
      <a:accent3>
        <a:srgbClr val="D7D8DA"/>
      </a:accent3>
      <a:accent4>
        <a:srgbClr val="F3F3F3"/>
      </a:accent4>
      <a:accent5>
        <a:srgbClr val="252525"/>
      </a:accent5>
      <a:accent6>
        <a:srgbClr val="50505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>
            <a:lumOff val="4705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244</Words>
  <Application>Microsoft Macintosh PowerPoint</Application>
  <PresentationFormat>宽屏</PresentationFormat>
  <Paragraphs>53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华文宋体</vt:lpstr>
      <vt:lpstr>Baoli SC Regular</vt:lpstr>
      <vt:lpstr>Heiti SC Light</vt:lpstr>
      <vt:lpstr>Heiti SC Medium</vt:lpstr>
      <vt:lpstr>PingFang SC Regular</vt:lpstr>
      <vt:lpstr>Xingkai TC Light</vt:lpstr>
      <vt:lpstr>Arial</vt:lpstr>
      <vt:lpstr>Calibri</vt:lpstr>
      <vt:lpstr>Cambria Math</vt:lpstr>
      <vt:lpstr>Helvetica</vt:lpstr>
      <vt:lpstr>Times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Happy</cp:lastModifiedBy>
  <cp:revision>3</cp:revision>
  <dcterms:modified xsi:type="dcterms:W3CDTF">2021-05-05T04:37:15Z</dcterms:modified>
</cp:coreProperties>
</file>